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311" r:id="rId2"/>
    <p:sldId id="293" r:id="rId3"/>
    <p:sldId id="256" r:id="rId4"/>
    <p:sldId id="283" r:id="rId5"/>
    <p:sldId id="259" r:id="rId6"/>
    <p:sldId id="260" r:id="rId7"/>
    <p:sldId id="271" r:id="rId8"/>
    <p:sldId id="312" r:id="rId9"/>
    <p:sldId id="313" r:id="rId10"/>
    <p:sldId id="270" r:id="rId11"/>
    <p:sldId id="284" r:id="rId12"/>
    <p:sldId id="276" r:id="rId13"/>
    <p:sldId id="285" r:id="rId14"/>
    <p:sldId id="301" r:id="rId15"/>
    <p:sldId id="277" r:id="rId16"/>
    <p:sldId id="278" r:id="rId17"/>
    <p:sldId id="302" r:id="rId18"/>
    <p:sldId id="303" r:id="rId19"/>
    <p:sldId id="315" r:id="rId20"/>
    <p:sldId id="320" r:id="rId21"/>
    <p:sldId id="319" r:id="rId22"/>
    <p:sldId id="317" r:id="rId23"/>
    <p:sldId id="318" r:id="rId24"/>
    <p:sldId id="308" r:id="rId25"/>
    <p:sldId id="314" r:id="rId26"/>
    <p:sldId id="267" r:id="rId27"/>
    <p:sldId id="268" r:id="rId28"/>
    <p:sldId id="307" r:id="rId29"/>
    <p:sldId id="32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5A0E"/>
    <a:srgbClr val="57EFEF"/>
    <a:srgbClr val="DCFAF9"/>
    <a:srgbClr val="FDD7F8"/>
    <a:srgbClr val="5B5907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7" autoAdjust="0"/>
    <p:restoredTop sz="94316" autoAdjust="0"/>
  </p:normalViewPr>
  <p:slideViewPr>
    <p:cSldViewPr>
      <p:cViewPr varScale="1">
        <p:scale>
          <a:sx n="69" d="100"/>
          <a:sy n="69" d="100"/>
        </p:scale>
        <p:origin x="-13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0C616-F36E-4D4D-9EB4-21F4DE1B6646}" type="datetimeFigureOut">
              <a:rPr lang="en-US" smtClean="0"/>
              <a:t>07-Aug-16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14D24-D468-45F2-AB97-5108E612E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23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শিক্ষকের জন্য তাই 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Hide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50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dirty="0" smtClean="0">
                <a:ln w="1143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ওযুর করার নিয়ম।</a:t>
            </a:r>
            <a:endParaRPr lang="en-US" sz="1200" b="0" dirty="0" smtClean="0">
              <a:ln w="11430"/>
              <a:solidFill>
                <a:schemeClr val="tx1"/>
              </a:solidFill>
              <a:effectLst/>
            </a:endParaRPr>
          </a:p>
          <a:p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14D24-D468-45F2-AB97-5108E612E7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33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dirty="0" smtClean="0">
                <a:ln w="1143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ওযুর করার নিয়ম।</a:t>
            </a:r>
            <a:endParaRPr lang="en-US" sz="1200" b="0" dirty="0" smtClean="0">
              <a:ln w="11430"/>
              <a:solidFill>
                <a:schemeClr val="tx1"/>
              </a:solidFill>
              <a:effectLst/>
            </a:endParaRPr>
          </a:p>
          <a:p>
            <a:endParaRPr lang="en-US" b="0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14D24-D468-45F2-AB97-5108E612E7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23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dirty="0" smtClean="0">
                <a:ln w="1143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ওযুর করার নিয়ম।</a:t>
            </a:r>
            <a:endParaRPr lang="en-US" sz="1200" b="0" dirty="0" smtClean="0">
              <a:ln w="11430"/>
              <a:solidFill>
                <a:schemeClr val="tx1"/>
              </a:solidFill>
              <a:effectLst/>
            </a:endParaRPr>
          </a:p>
          <a:p>
            <a:endParaRPr lang="en-US" b="0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14D24-D468-45F2-AB97-5108E612E7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9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dirty="0" smtClean="0">
                <a:ln w="1143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ওযুর করার নিয়ম।</a:t>
            </a:r>
            <a:endParaRPr lang="en-US" sz="1200" b="0" dirty="0" smtClean="0">
              <a:ln w="11430"/>
              <a:solidFill>
                <a:schemeClr val="tx1"/>
              </a:solidFill>
              <a:effectLst/>
            </a:endParaRPr>
          </a:p>
          <a:p>
            <a:endParaRPr lang="en-US" b="0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14D24-D468-45F2-AB97-5108E612E7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37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dirty="0" smtClean="0">
                <a:ln w="1143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ওযুর করার নিয়ম।</a:t>
            </a:r>
            <a:endParaRPr lang="en-US" sz="1200" b="0" dirty="0" smtClean="0">
              <a:ln w="11430"/>
              <a:solidFill>
                <a:schemeClr val="tx1"/>
              </a:solidFill>
              <a:effectLst/>
            </a:endParaRPr>
          </a:p>
          <a:p>
            <a:endParaRPr lang="en-US" b="0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14D24-D468-45F2-AB97-5108E612E7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15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dirty="0" smtClean="0">
                <a:ln w="1143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ওযুর করার নিয়ম।</a:t>
            </a:r>
            <a:endParaRPr lang="en-US" sz="1200" b="0" dirty="0" smtClean="0">
              <a:ln w="11430"/>
              <a:solidFill>
                <a:schemeClr val="tx1"/>
              </a:solidFill>
              <a:effectLst/>
            </a:endParaRPr>
          </a:p>
          <a:p>
            <a:endParaRPr lang="en-US" b="0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14D24-D468-45F2-AB97-5108E612E7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4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dirty="0" smtClean="0">
                <a:ln w="1143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ওযুর করার নিয়ম।</a:t>
            </a:r>
            <a:endParaRPr lang="en-US" sz="1200" b="0" dirty="0" smtClean="0">
              <a:ln w="11430"/>
              <a:solidFill>
                <a:schemeClr val="tx1"/>
              </a:solidFill>
              <a:effectLst/>
            </a:endParaRPr>
          </a:p>
          <a:p>
            <a:endParaRPr lang="en-US" b="0" smtClean="0">
              <a:effectLst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14D24-D468-45F2-AB97-5108E612E7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439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উত্ত্র</a:t>
            </a:r>
            <a:r>
              <a:rPr lang="bn-BD" baseline="0" dirty="0" smtClean="0"/>
              <a:t> হতে পারে- ৫, ৬, ৭, ৮,১১ নং।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14D24-D468-45F2-AB97-5108E612E7D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226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মিলিয়ে দিতে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14D24-D468-45F2-AB97-5108E612E7D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806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ওযু ভঙ্গের</a:t>
            </a:r>
            <a:r>
              <a:rPr lang="bn-BD" baseline="0" dirty="0" smtClean="0"/>
              <a:t> কারণগুলো ভালোভাবে বুঝিয়ে বলতে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14D24-D468-45F2-AB97-5108E612E7D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85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সংশ্লিষ্ট ছবি দ্বারা শিক্ষার্থীদের স্বাগতম জানানো যেতে পারে। পাঠ যেহেতু অযু; তাই এ ছবিটি দেওয়া হয়েছে।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14D24-D468-45F2-AB97-5108E612E7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504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ওযু ভঙ্গের</a:t>
            </a:r>
            <a:r>
              <a:rPr lang="bn-BD" baseline="0" dirty="0" smtClean="0"/>
              <a:t> কারণগুলো ভালোভাবে বুঝিয়ে বলতে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14D24-D468-45F2-AB97-5108E612E7D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28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ওযু ভঙ্গের</a:t>
            </a:r>
            <a:r>
              <a:rPr lang="bn-BD" baseline="0" dirty="0" smtClean="0"/>
              <a:t> কারণগুলো ভালোভাবে বুঝিয়ে বলতে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14D24-D468-45F2-AB97-5108E612E7D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451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ওযু ভঙ্গের</a:t>
            </a:r>
            <a:r>
              <a:rPr lang="bn-BD" baseline="0" dirty="0" smtClean="0"/>
              <a:t> কারণগুলো ভালোভাবে বুঝিয়ে বলতে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14D24-D468-45F2-AB97-5108E612E7D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236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ওযু ভঙ্গের</a:t>
            </a:r>
            <a:r>
              <a:rPr lang="bn-BD" baseline="0" dirty="0" smtClean="0"/>
              <a:t> কারণগুলো ভালোভাবে বুঝিয়ে বলতে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14D24-D468-45F2-AB97-5108E612E7D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220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ওযু ভঙ্গের</a:t>
            </a:r>
            <a:r>
              <a:rPr lang="bn-BD" baseline="0" dirty="0" smtClean="0"/>
              <a:t> কারণগুলো ভালোভাবে বুঝিয়ে বলতে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14D24-D468-45F2-AB97-5108E612E7D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843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হতে</a:t>
            </a:r>
            <a:r>
              <a:rPr lang="bn-BD" baseline="0" dirty="0" smtClean="0"/>
              <a:t>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14D24-D468-45F2-AB97-5108E612E7D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156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হতে</a:t>
            </a:r>
            <a:r>
              <a:rPr lang="bn-BD" baseline="0" dirty="0" smtClean="0"/>
              <a:t>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14D24-D468-45F2-AB97-5108E612E7D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323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</a:t>
            </a:r>
            <a:r>
              <a:rPr lang="bn-BD" baseline="0" dirty="0" smtClean="0"/>
              <a:t> আসতে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14D24-D468-45F2-AB97-5108E612E7D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016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উপস্থিত</a:t>
            </a:r>
            <a:r>
              <a:rPr lang="bn-BD" baseline="0" dirty="0" smtClean="0"/>
              <a:t> সবাইকে ধন্যবাদ জানিয়ে আজকের মতো পাঠ উপস্থাপন সমাপ্ত করতে পারেন।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14D24-D468-45F2-AB97-5108E612E7D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3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মহোদয় 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নিজ বিদ্যালয়ের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ক্ষেত্রে চাইলে এ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Slide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টি দেখাতেও পারেন আবার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Hide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করেও রাখতে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14D24-D468-45F2-AB97-5108E612E7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27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</a:t>
            </a:r>
            <a:r>
              <a:rPr lang="bn-BD" baseline="0" dirty="0" smtClean="0"/>
              <a:t> ঘোষণার জন্য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টি। এখানে কী দেখা যাচ্ছে তারা কী করছেন? ইত্যাদি প্রশ্ন করা যেতে পারে।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14D24-D468-45F2-AB97-5108E612E7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52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 ছবিটি</a:t>
            </a:r>
            <a:r>
              <a:rPr lang="bn-BD" baseline="0" dirty="0" smtClean="0"/>
              <a:t> দেখিয়েও পাঠ ঘোষণা করতে পারেন। এক্ষেত্রে শিক্ষক মহোদয় পাঠ ঘোষণা করে তা বোর্ডে লিখে দিবেন।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14D24-D468-45F2-AB97-5108E612E7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45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শিখনফল</a:t>
            </a:r>
            <a:r>
              <a:rPr lang="bn-BD" baseline="0" dirty="0" smtClean="0"/>
              <a:t> চাইলে শিক্ষার্থীদের দেখাতেও পারেন আবার নাও দেখাতে পারেন। তবে শিখনফল নিয়ে আলোচনার তেমন প্রয়োজন নেই।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14D24-D468-45F2-AB97-5108E612E7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51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ওযু শব্দের অর্থ কী? প্রশ্ন করা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14D24-D468-45F2-AB97-5108E612E7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37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ওযুর সংজ্ঞা জানিয়ে দিতে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14D24-D468-45F2-AB97-5108E612E7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উত্তর হতে</a:t>
            </a:r>
            <a:r>
              <a:rPr lang="bn-BD" baseline="0" dirty="0" smtClean="0"/>
              <a:t> পারে- </a:t>
            </a:r>
            <a:r>
              <a:rPr lang="bn-BD" sz="1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শরীর পবিত্র করার নিয়তে পবিত্র পানি দ্বারা নির্দিষ্ট অঙ্গপ্রত্যঙ্গ ধোয়াকে ওযু বলে।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sz="12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sz="12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14D24-D468-45F2-AB97-5108E612E7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28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13D3D2-717D-48E6-80FB-93B43227CCF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533400"/>
            <a:ext cx="8534400" cy="1905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শিক্ষকের জন্য তাই 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Hide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667000"/>
            <a:ext cx="8534400" cy="3657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এই পাঠ উপস্থাপনের জন্য স্লাইডের নিচের দিকে নোটে প্রয়োজনীয় নির্দেশনা দেয়া আছে। পাঠ উপস্থাপনের ক্ষেত্রে শিক্ষক নিজস্ব কৌশল প্রয়োগ করতে পারেন।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প্রেজেন্টেশনটি </a:t>
            </a:r>
            <a:r>
              <a:rPr lang="en-AU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</a:t>
            </a:r>
            <a:r>
              <a:rPr lang="en-A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AU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Key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শুরু করতে পারেন। তাহলে </a:t>
            </a:r>
            <a:r>
              <a:rPr lang="en-AU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 না।</a:t>
            </a:r>
            <a:endParaRPr lang="en-AU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78739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994" y="3004031"/>
            <a:ext cx="609600" cy="58477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094722" y="3296417"/>
            <a:ext cx="3139540" cy="1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00918"/>
            <a:ext cx="4403585" cy="4190999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191000" y="5411582"/>
            <a:ext cx="4495800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 হাত কবজি পর্যন্ত ধোয়া</a:t>
            </a:r>
            <a:endParaRPr lang="bn-BD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2653" y="260059"/>
            <a:ext cx="3777062" cy="97231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ওযুর নিয়ম 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259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2284" y="3118026"/>
            <a:ext cx="609600" cy="58477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056968" y="3410413"/>
            <a:ext cx="3145954" cy="2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462" y="1675018"/>
            <a:ext cx="4319451" cy="414194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4191000" y="5715000"/>
            <a:ext cx="4495800" cy="6858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তিনবার কুলি করা</a:t>
            </a:r>
            <a:endParaRPr lang="bn-BD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8574" y="399282"/>
            <a:ext cx="3777062" cy="97231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ওযুর নিয়ম 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929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9132" y="2965409"/>
            <a:ext cx="657598" cy="58477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935358" y="3245395"/>
            <a:ext cx="1884042" cy="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484" y="1905000"/>
            <a:ext cx="5781568" cy="250218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2819400" y="4660942"/>
            <a:ext cx="5776652" cy="82545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নাকে পানি দিয়ে নাক পরিষ্কার করা</a:t>
            </a:r>
            <a:endParaRPr lang="bn-BD" sz="4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940" y="333759"/>
            <a:ext cx="3777062" cy="97231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ওযুর নিয়ম 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384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4249" y="2713198"/>
            <a:ext cx="657206" cy="58477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 flipV="1">
            <a:off x="1111455" y="3005585"/>
            <a:ext cx="2820957" cy="1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07766"/>
            <a:ext cx="4621782" cy="3397634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008612" y="5191432"/>
            <a:ext cx="4754388" cy="825458"/>
          </a:xfrm>
          <a:prstGeom prst="roundRect">
            <a:avLst/>
          </a:prstGeom>
          <a:solidFill>
            <a:srgbClr val="FDD7F8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সমস্ত মুখমণ্ডল ধোয়া</a:t>
            </a:r>
            <a:endParaRPr lang="bn-BD" sz="48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3374" y="457200"/>
            <a:ext cx="3777062" cy="97231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ওযুর নিয়ম 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016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804678"/>
            <a:ext cx="990600" cy="58477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৫, 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>
            <a:stCxn id="3" idx="3"/>
          </p:cNvCxnSpPr>
          <p:nvPr/>
        </p:nvCxnSpPr>
        <p:spPr>
          <a:xfrm>
            <a:off x="1447800" y="3097066"/>
            <a:ext cx="1346703" cy="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73758"/>
            <a:ext cx="5966170" cy="28041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590800" y="4800600"/>
            <a:ext cx="6120897" cy="8254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ভয় হাত কনুইসহ ধোয়া</a:t>
            </a:r>
            <a:endParaRPr lang="bn-BD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9555" y="457200"/>
            <a:ext cx="3777062" cy="97231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ওযুর নিয়ম 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088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3658" y="1720223"/>
            <a:ext cx="609600" cy="58477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88342" y="1975957"/>
            <a:ext cx="635658" cy="36653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8742" y="4343400"/>
            <a:ext cx="864258" cy="58477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৮, 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>
          <a:xfrm flipV="1">
            <a:off x="1143000" y="4635787"/>
            <a:ext cx="2895600" cy="1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7121697" cy="176847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86200"/>
            <a:ext cx="4498780" cy="180742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1524000" y="3178220"/>
            <a:ext cx="7200487" cy="631780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মাথা মাসেহ করা</a:t>
            </a:r>
            <a:endParaRPr lang="bn-BD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1538" y="323082"/>
            <a:ext cx="3777062" cy="97231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ওযুর নিয়ম 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038600" y="5791200"/>
            <a:ext cx="4749297" cy="8254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ভয় পা টাকনুসহ ধোয়া</a:t>
            </a:r>
            <a:endParaRPr lang="bn-BD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81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2438400" cy="5867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 descr="C:\Users\DOEL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2634" y="401705"/>
            <a:ext cx="5394102" cy="60311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65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4" y="815912"/>
            <a:ext cx="8716082" cy="4909243"/>
          </a:xfrm>
          <a:prstGeom prst="rect">
            <a:avLst/>
          </a:prstGeom>
        </p:spPr>
      </p:pic>
      <p:sp>
        <p:nvSpPr>
          <p:cNvPr id="21" name="8-Point Star 20"/>
          <p:cNvSpPr/>
          <p:nvPr/>
        </p:nvSpPr>
        <p:spPr>
          <a:xfrm>
            <a:off x="158094" y="3581400"/>
            <a:ext cx="749146" cy="591403"/>
          </a:xfrm>
          <a:prstGeom prst="star8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৫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8-Point Star 21"/>
          <p:cNvSpPr/>
          <p:nvPr/>
        </p:nvSpPr>
        <p:spPr>
          <a:xfrm>
            <a:off x="2596494" y="3581400"/>
            <a:ext cx="749146" cy="591403"/>
          </a:xfrm>
          <a:prstGeom prst="star8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8-Point Star 22"/>
          <p:cNvSpPr/>
          <p:nvPr/>
        </p:nvSpPr>
        <p:spPr>
          <a:xfrm>
            <a:off x="4692669" y="3581400"/>
            <a:ext cx="749146" cy="591403"/>
          </a:xfrm>
          <a:prstGeom prst="star8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8-Point Star 23"/>
          <p:cNvSpPr/>
          <p:nvPr/>
        </p:nvSpPr>
        <p:spPr>
          <a:xfrm>
            <a:off x="6864427" y="3581400"/>
            <a:ext cx="749146" cy="591403"/>
          </a:xfrm>
          <a:prstGeom prst="star8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8-Point Star 24"/>
          <p:cNvSpPr/>
          <p:nvPr/>
        </p:nvSpPr>
        <p:spPr>
          <a:xfrm>
            <a:off x="241454" y="5133752"/>
            <a:ext cx="749146" cy="591403"/>
          </a:xfrm>
          <a:prstGeom prst="star8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8-Point Star 25"/>
          <p:cNvSpPr/>
          <p:nvPr/>
        </p:nvSpPr>
        <p:spPr>
          <a:xfrm>
            <a:off x="2679854" y="5133752"/>
            <a:ext cx="749146" cy="591403"/>
          </a:xfrm>
          <a:prstGeom prst="star8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8-Point Star 26"/>
          <p:cNvSpPr/>
          <p:nvPr/>
        </p:nvSpPr>
        <p:spPr>
          <a:xfrm>
            <a:off x="4797344" y="5133752"/>
            <a:ext cx="749146" cy="591403"/>
          </a:xfrm>
          <a:prstGeom prst="star8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8-Point Star 31"/>
          <p:cNvSpPr/>
          <p:nvPr/>
        </p:nvSpPr>
        <p:spPr>
          <a:xfrm>
            <a:off x="387932" y="2054208"/>
            <a:ext cx="749146" cy="591403"/>
          </a:xfrm>
          <a:prstGeom prst="star8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8-Point Star 32"/>
          <p:cNvSpPr/>
          <p:nvPr/>
        </p:nvSpPr>
        <p:spPr>
          <a:xfrm>
            <a:off x="2656998" y="2103369"/>
            <a:ext cx="749146" cy="591403"/>
          </a:xfrm>
          <a:prstGeom prst="star8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8-Point Star 33"/>
          <p:cNvSpPr/>
          <p:nvPr/>
        </p:nvSpPr>
        <p:spPr>
          <a:xfrm>
            <a:off x="4772414" y="2098452"/>
            <a:ext cx="749146" cy="591403"/>
          </a:xfrm>
          <a:prstGeom prst="star8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8-Point Star 34"/>
          <p:cNvSpPr/>
          <p:nvPr/>
        </p:nvSpPr>
        <p:spPr>
          <a:xfrm>
            <a:off x="6870854" y="2054208"/>
            <a:ext cx="749146" cy="591403"/>
          </a:xfrm>
          <a:prstGeom prst="star8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94" y="4279542"/>
            <a:ext cx="2047875" cy="1533525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2" name="Round Same Side Corner Rectangle 1"/>
          <p:cNvSpPr/>
          <p:nvPr/>
        </p:nvSpPr>
        <p:spPr>
          <a:xfrm>
            <a:off x="2209800" y="76200"/>
            <a:ext cx="4706750" cy="685800"/>
          </a:xfrm>
          <a:prstGeom prst="round2Same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387931" y="5715000"/>
            <a:ext cx="8511637" cy="68580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ওযুর ফরয কাজগুলো চিহ্নিত কর।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66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2" grpId="0" animBg="1"/>
      <p:bldP spid="33" grpId="0" animBg="1"/>
      <p:bldP spid="34" grpId="0" animBg="1"/>
      <p:bldP spid="35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25619"/>
            <a:ext cx="3830627" cy="2872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853" y="750200"/>
            <a:ext cx="4405369" cy="266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6"/>
          <a:stretch/>
        </p:blipFill>
        <p:spPr>
          <a:xfrm>
            <a:off x="4432855" y="3598590"/>
            <a:ext cx="4405367" cy="29930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457200" y="3733800"/>
            <a:ext cx="3830627" cy="2676295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" name="Round Same Side Corner Rectangle 8"/>
          <p:cNvSpPr/>
          <p:nvPr/>
        </p:nvSpPr>
        <p:spPr>
          <a:xfrm>
            <a:off x="2209800" y="0"/>
            <a:ext cx="4706750" cy="685800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ওযুর ফরয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3124200"/>
            <a:ext cx="3830627" cy="577868"/>
          </a:xfrm>
          <a:prstGeom prst="roundRect">
            <a:avLst/>
          </a:prstGeom>
          <a:solidFill>
            <a:srgbClr val="FDD7F8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সমস্ত মুখমণ্ডল ধোয়া</a:t>
            </a:r>
            <a:endParaRPr lang="bn-BD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32854" y="3124200"/>
            <a:ext cx="4267200" cy="5778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ভয় হাত কনুইসহ ধোয়া</a:t>
            </a:r>
            <a:endParaRPr lang="bn-BD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3946" y="6248399"/>
            <a:ext cx="3843882" cy="467209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মাথা মাসেহ করা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32855" y="6248399"/>
            <a:ext cx="4405368" cy="4672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bn-BD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ভয় পা টাকনুসহ ধোয়া</a:t>
            </a:r>
            <a:endParaRPr lang="bn-BD" sz="3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12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16"/>
          <a:stretch/>
        </p:blipFill>
        <p:spPr>
          <a:xfrm>
            <a:off x="304800" y="838200"/>
            <a:ext cx="4267200" cy="57035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Round Same Side Corner Rectangle 2"/>
          <p:cNvSpPr/>
          <p:nvPr/>
        </p:nvSpPr>
        <p:spPr>
          <a:xfrm>
            <a:off x="304800" y="6156223"/>
            <a:ext cx="4267200" cy="549377"/>
          </a:xfrm>
          <a:prstGeom prst="round2SameRect">
            <a:avLst/>
          </a:prstGeom>
        </p:spPr>
        <p:style>
          <a:lnRef idx="1">
            <a:schemeClr val="accent2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পায়খানা-প্রস্রাব করলে বা ঐ পথ দিয়ে কিছু বের হলে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1423295" y="65809"/>
            <a:ext cx="5448659" cy="685800"/>
          </a:xfrm>
          <a:prstGeom prst="round2SameRect">
            <a:avLst/>
          </a:prstGeom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ওযু ভঙ্গের কারণ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 rot="238948">
            <a:off x="2142096" y="2471152"/>
            <a:ext cx="1672352" cy="302777"/>
          </a:xfrm>
          <a:prstGeom prst="round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টয়লেট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02" y="886209"/>
            <a:ext cx="4170703" cy="578657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Rounded Rectangle 10"/>
          <p:cNvSpPr/>
          <p:nvPr/>
        </p:nvSpPr>
        <p:spPr>
          <a:xfrm>
            <a:off x="4786602" y="6144010"/>
            <a:ext cx="4170704" cy="528779"/>
          </a:xfrm>
          <a:prstGeom prst="roundRect">
            <a:avLst/>
          </a:prstGeom>
        </p:spPr>
        <p:style>
          <a:lnRef idx="1">
            <a:schemeClr val="accent2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শরীর থেকে রক্ত, পুঁজ গড়িয়ে পড়লে</a:t>
            </a:r>
          </a:p>
        </p:txBody>
      </p:sp>
      <p:sp>
        <p:nvSpPr>
          <p:cNvPr id="12" name="Cloud Callout 11"/>
          <p:cNvSpPr/>
          <p:nvPr/>
        </p:nvSpPr>
        <p:spPr>
          <a:xfrm flipH="1" flipV="1">
            <a:off x="6588268" y="4239010"/>
            <a:ext cx="208222" cy="109426"/>
          </a:xfrm>
          <a:prstGeom prst="cloudCallout">
            <a:avLst>
              <a:gd name="adj1" fmla="val -89296"/>
              <a:gd name="adj2" fmla="val -25681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96605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 r="3710"/>
          <a:stretch/>
        </p:blipFill>
        <p:spPr>
          <a:xfrm>
            <a:off x="14748" y="0"/>
            <a:ext cx="9129252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76200" y="1828800"/>
            <a:ext cx="8976852" cy="45089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7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57EFE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bn-BD" sz="287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57EFE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8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504" y="891258"/>
            <a:ext cx="4152900" cy="52776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767794" y="6168891"/>
            <a:ext cx="4180609" cy="468519"/>
          </a:xfrm>
          <a:prstGeom prst="roundRect">
            <a:avLst/>
          </a:prstGeom>
        </p:spPr>
        <p:style>
          <a:lnRef idx="1">
            <a:schemeClr val="accent2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থুথুর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 কাশির সাথে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বেশি রক্ত এলে</a:t>
            </a:r>
          </a:p>
        </p:txBody>
      </p:sp>
      <p:sp>
        <p:nvSpPr>
          <p:cNvPr id="4" name="Cloud Callout 3"/>
          <p:cNvSpPr/>
          <p:nvPr/>
        </p:nvSpPr>
        <p:spPr>
          <a:xfrm flipV="1">
            <a:off x="5088194" y="2872458"/>
            <a:ext cx="363794" cy="228600"/>
          </a:xfrm>
          <a:prstGeom prst="cloudCallout">
            <a:avLst>
              <a:gd name="adj1" fmla="val 57577"/>
              <a:gd name="adj2" fmla="val 15204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>
              <a:solidFill>
                <a:srgbClr val="FF0000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 rot="15627482" flipV="1">
            <a:off x="6908671" y="2566326"/>
            <a:ext cx="259569" cy="127356"/>
          </a:xfrm>
          <a:prstGeom prst="cloudCallout">
            <a:avLst>
              <a:gd name="adj1" fmla="val 68089"/>
              <a:gd name="adj2" fmla="val -14943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>
              <a:solidFill>
                <a:srgbClr val="FF0000"/>
              </a:solidFill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1423295" y="65809"/>
            <a:ext cx="5448659" cy="685800"/>
          </a:xfrm>
          <a:prstGeom prst="round2SameRect">
            <a:avLst/>
          </a:prstGeom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ওযু ভঙ্গের কারণ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94" y="891258"/>
            <a:ext cx="4186806" cy="52453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308994" y="6118101"/>
            <a:ext cx="4186806" cy="547292"/>
          </a:xfrm>
          <a:prstGeom prst="roundRect">
            <a:avLst/>
          </a:prstGeom>
        </p:spPr>
        <p:style>
          <a:lnRef idx="1">
            <a:schemeClr val="accent2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মুখভর্তি বমি হলে</a:t>
            </a:r>
          </a:p>
        </p:txBody>
      </p:sp>
    </p:spTree>
    <p:extLst>
      <p:ext uri="{BB962C8B-B14F-4D97-AF65-F5344CB8AC3E}">
        <p14:creationId xmlns:p14="http://schemas.microsoft.com/office/powerpoint/2010/main" val="146398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1423295" y="65809"/>
            <a:ext cx="5448659" cy="467591"/>
          </a:xfrm>
          <a:prstGeom prst="round2SameRect">
            <a:avLst/>
          </a:prstGeom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ওযু ভঙ্গের কারণ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85800"/>
            <a:ext cx="8558262" cy="30449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308648" y="3799806"/>
            <a:ext cx="8554414" cy="2570882"/>
          </a:xfrm>
          <a:prstGeom prst="rect">
            <a:avLst/>
          </a:prstGeom>
          <a:blipFill dpi="0" rotWithShape="1"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" name="Round Same Side Corner Rectangle 4"/>
          <p:cNvSpPr/>
          <p:nvPr/>
        </p:nvSpPr>
        <p:spPr>
          <a:xfrm>
            <a:off x="308648" y="6096000"/>
            <a:ext cx="8612911" cy="549377"/>
          </a:xfrm>
          <a:prstGeom prst="round2SameRect">
            <a:avLst/>
          </a:prstGeom>
        </p:spPr>
        <p:style>
          <a:lnRef idx="1">
            <a:schemeClr val="accent2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শুয়ে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হেলান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ঘুমানো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550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55"/>
          <a:stretch/>
        </p:blipFill>
        <p:spPr>
          <a:xfrm>
            <a:off x="228600" y="648897"/>
            <a:ext cx="8686800" cy="543780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1672" y="6096000"/>
            <a:ext cx="8693727" cy="538362"/>
          </a:xfrm>
          <a:prstGeom prst="roundRect">
            <a:avLst/>
          </a:prstGeom>
        </p:spPr>
        <p:style>
          <a:lnRef idx="1">
            <a:schemeClr val="accent2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বেহুশ হলে</a:t>
            </a:r>
          </a:p>
        </p:txBody>
      </p:sp>
      <p:sp>
        <p:nvSpPr>
          <p:cNvPr id="4" name="Round Same Side Corner Rectangle 3"/>
          <p:cNvSpPr/>
          <p:nvPr/>
        </p:nvSpPr>
        <p:spPr>
          <a:xfrm>
            <a:off x="1423295" y="65809"/>
            <a:ext cx="5448659" cy="467591"/>
          </a:xfrm>
          <a:prstGeom prst="round2SameRect">
            <a:avLst/>
          </a:prstGeom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ওযু ভঙ্গের কারণ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47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4461165" cy="58836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Round Same Side Corner Rectangle 2"/>
          <p:cNvSpPr/>
          <p:nvPr/>
        </p:nvSpPr>
        <p:spPr>
          <a:xfrm>
            <a:off x="228599" y="6248400"/>
            <a:ext cx="4461166" cy="549377"/>
          </a:xfrm>
          <a:prstGeom prst="round2SameRect">
            <a:avLst/>
          </a:prstGeom>
        </p:spPr>
        <p:style>
          <a:lnRef idx="1">
            <a:schemeClr val="accent2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পাগল হয়ে গেলে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1423295" y="65809"/>
            <a:ext cx="5448659" cy="467591"/>
          </a:xfrm>
          <a:prstGeom prst="round2SameRect">
            <a:avLst/>
          </a:prstGeom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ওযু ভঙ্গের কারণ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752" y="685940"/>
            <a:ext cx="4103848" cy="5808584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4724400" y="6248400"/>
            <a:ext cx="4267200" cy="549377"/>
          </a:xfrm>
          <a:prstGeom prst="roundRect">
            <a:avLst/>
          </a:prstGeom>
        </p:spPr>
        <p:style>
          <a:lnRef idx="1">
            <a:schemeClr val="accent2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নেশাগ্রস্ত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হলে</a:t>
            </a:r>
          </a:p>
        </p:txBody>
      </p:sp>
    </p:spTree>
    <p:extLst>
      <p:ext uri="{BB962C8B-B14F-4D97-AF65-F5344CB8AC3E}">
        <p14:creationId xmlns:p14="http://schemas.microsoft.com/office/powerpoint/2010/main" val="360981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01"/>
          <a:stretch/>
        </p:blipFill>
        <p:spPr>
          <a:xfrm>
            <a:off x="914400" y="985451"/>
            <a:ext cx="3048000" cy="558348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952999" y="985450"/>
            <a:ext cx="3518855" cy="55834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নামাজে </a:t>
            </a:r>
            <a:r>
              <a:rPr lang="bn-IN" sz="4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অট্টহাসি </a:t>
            </a:r>
            <a:r>
              <a:rPr lang="bn-IN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দিলে</a:t>
            </a:r>
            <a:r>
              <a:rPr lang="bn-BD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 Same Side Corner Rectangle 10"/>
          <p:cNvSpPr/>
          <p:nvPr/>
        </p:nvSpPr>
        <p:spPr>
          <a:xfrm>
            <a:off x="1423295" y="65809"/>
            <a:ext cx="5448659" cy="685800"/>
          </a:xfrm>
          <a:prstGeom prst="round2SameRect">
            <a:avLst/>
          </a:prstGeom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ওযু ভঙ্গের কারণ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20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727655" y="1066800"/>
            <a:ext cx="3077275" cy="990600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1767" y="2362200"/>
            <a:ext cx="8049427" cy="2438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 cap="flat" cmpd="tri">
            <a:solidFill>
              <a:srgbClr val="002060"/>
            </a:solidFill>
            <a:prstDash val="solid"/>
            <a:beve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ইবাদত বন্দেগীর পরিবেশ রক্ষায় ওযু কীরূপ ভূমিকা রাখে?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52400" y="152400"/>
            <a:ext cx="9372599" cy="6705600"/>
            <a:chOff x="2114634" y="787649"/>
            <a:chExt cx="8084033" cy="5145963"/>
          </a:xfrm>
        </p:grpSpPr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391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981959" y="1066800"/>
            <a:ext cx="2895600" cy="990600"/>
          </a:xfrm>
          <a:prstGeom prst="round2Diag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1100" y="2687782"/>
            <a:ext cx="8001000" cy="1938992"/>
          </a:xfrm>
          <a:prstGeom prst="rect">
            <a:avLst/>
          </a:prstGeom>
          <a:noFill/>
          <a:ln w="57150" cmpd="tri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>
              <a:buClr>
                <a:srgbClr val="0070C0"/>
              </a:buClr>
              <a:buFont typeface="+mj-lt"/>
              <a:buAutoNum type="arabicPeriod"/>
            </a:pP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ওযু শব্দের অর্থ কী?</a:t>
            </a:r>
          </a:p>
          <a:p>
            <a:pPr marL="514350" indent="-514350">
              <a:buClr>
                <a:srgbClr val="0070C0"/>
              </a:buClr>
              <a:buFont typeface="+mj-lt"/>
              <a:buAutoNum type="arabicPeriod"/>
            </a:pP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ওযুর ফরযগুলো বল।</a:t>
            </a:r>
          </a:p>
          <a:p>
            <a:pPr marL="514350" indent="-514350">
              <a:buClr>
                <a:srgbClr val="0070C0"/>
              </a:buClr>
              <a:buFont typeface="+mj-lt"/>
              <a:buAutoNum type="arabicPeriod"/>
            </a:pP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ওযু 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ভঙ্গের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কয়েকটি কারণ বল।</a:t>
            </a:r>
            <a:endParaRPr lang="bn-BD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52400" y="152400"/>
            <a:ext cx="9372599" cy="6705600"/>
            <a:chOff x="2114634" y="787649"/>
            <a:chExt cx="8084033" cy="5145963"/>
          </a:xfrm>
        </p:grpSpPr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95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14600" y="1096297"/>
            <a:ext cx="4114800" cy="732503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52400" y="152400"/>
            <a:ext cx="9372599" cy="6705600"/>
            <a:chOff x="2114634" y="787649"/>
            <a:chExt cx="8084033" cy="5145963"/>
          </a:xfrm>
        </p:grpSpPr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11" name="Horizontal Scroll 10"/>
          <p:cNvSpPr/>
          <p:nvPr/>
        </p:nvSpPr>
        <p:spPr>
          <a:xfrm>
            <a:off x="547286" y="1828800"/>
            <a:ext cx="8049427" cy="3657600"/>
          </a:xfrm>
          <a:prstGeom prst="horizontalScroll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38100" cap="flat" cmpd="tri">
            <a:solidFill>
              <a:srgbClr val="002060"/>
            </a:solidFill>
            <a:prstDash val="solid"/>
            <a:beve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শারীরিক ও আত্মিক পরিশুদ্ধতায় ওযু খুবই গুরুত্বপূর্ণ - এ বিষয়ে ১০টি বাক্য লিখে আনবে।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13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\Documents\My Received Files\281928_1442616879338978_7506525017268163941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12"/>
          <a:stretch/>
        </p:blipFill>
        <p:spPr bwMode="auto">
          <a:xfrm>
            <a:off x="0" y="-17207"/>
            <a:ext cx="9144000" cy="687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 Diagonal Corner Rectangle 2"/>
          <p:cNvSpPr/>
          <p:nvPr/>
        </p:nvSpPr>
        <p:spPr>
          <a:xfrm>
            <a:off x="0" y="1028519"/>
            <a:ext cx="9144000" cy="2408904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39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52400" y="-76200"/>
            <a:ext cx="9372599" cy="7010400"/>
            <a:chOff x="2114634" y="787649"/>
            <a:chExt cx="8084033" cy="5145963"/>
          </a:xfrm>
        </p:grpSpPr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5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 rotWithShape="1">
            <a:blip r:embed="rId5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609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0553" y="481933"/>
            <a:ext cx="3281960" cy="1253173"/>
          </a:xfrm>
          <a:prstGeom prst="rect">
            <a:avLst/>
          </a:prstGeom>
          <a:noFill/>
        </p:spPr>
        <p:txBody>
          <a:bodyPr wrap="none" lIns="88983" tIns="44492" rIns="88983" bIns="44492" numCol="1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868" b="1" spc="48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3868" b="1" spc="48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161086"/>
            <a:ext cx="8763000" cy="1036907"/>
          </a:xfrm>
          <a:prstGeom prst="rect">
            <a:avLst/>
          </a:prstGeom>
          <a:solidFill>
            <a:srgbClr val="FFFF66"/>
          </a:solidFill>
        </p:spPr>
        <p:txBody>
          <a:bodyPr wrap="square" lIns="88983" tIns="44492" rIns="88983" bIns="44492" rtlCol="0">
            <a:spAutoFit/>
          </a:bodyPr>
          <a:lstStyle/>
          <a:p>
            <a:pPr algn="ctr"/>
            <a:r>
              <a:rPr lang="bn-IN" sz="3077" dirty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077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000" y="4341641"/>
            <a:ext cx="8763000" cy="2118998"/>
          </a:xfrm>
          <a:prstGeom prst="rect">
            <a:avLst/>
          </a:prstGeom>
          <a:solidFill>
            <a:srgbClr val="66CCFF"/>
          </a:solidFill>
        </p:spPr>
        <p:txBody>
          <a:bodyPr wrap="square" lIns="88983" tIns="44492" rIns="88983" bIns="44492" rtlCol="0">
            <a:spAutoFit/>
          </a:bodyPr>
          <a:lstStyle/>
          <a:p>
            <a:pPr algn="ctr"/>
            <a:r>
              <a:rPr lang="bn-IN" sz="3516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জনাব মোঃ </a:t>
            </a:r>
            <a:r>
              <a:rPr lang="bn-BD" sz="3516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গোলাম জাওহার</a:t>
            </a:r>
            <a:r>
              <a:rPr lang="bn-IN" sz="3516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bn-BD" sz="3516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077" dirty="0">
                <a:latin typeface="NikoshBAN" pitchFamily="2" charset="0"/>
                <a:cs typeface="NikoshBAN" pitchFamily="2" charset="0"/>
              </a:rPr>
              <a:t>সহকারী অধ্যাপক, ইসলামি আদর্শ, সরকারি </a:t>
            </a:r>
            <a:r>
              <a:rPr lang="bn-IN" sz="3077" dirty="0">
                <a:latin typeface="NikoshBAN" pitchFamily="2" charset="0"/>
                <a:cs typeface="NikoshBAN" pitchFamily="2" charset="0"/>
              </a:rPr>
              <a:t>টিটি</a:t>
            </a:r>
            <a:r>
              <a:rPr lang="bn-BD" sz="3077" dirty="0">
                <a:latin typeface="NikoshBAN" pitchFamily="2" charset="0"/>
                <a:cs typeface="NikoshBAN" pitchFamily="2" charset="0"/>
              </a:rPr>
              <a:t> কলেজ</a:t>
            </a:r>
            <a:r>
              <a:rPr lang="bn-IN" sz="3077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077" dirty="0">
                <a:latin typeface="NikoshBAN" pitchFamily="2" charset="0"/>
                <a:cs typeface="NikoshBAN" pitchFamily="2" charset="0"/>
              </a:rPr>
              <a:t>ফরিদপুর।</a:t>
            </a:r>
            <a:endParaRPr lang="bn-IN" sz="3077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516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জনাব মোঃ </a:t>
            </a:r>
            <a:r>
              <a:rPr lang="bn-BD" sz="3516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সাখাওয়াৎ হোসেন</a:t>
            </a:r>
            <a:r>
              <a:rPr lang="bn-IN" sz="3516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bn-BD" sz="3516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077" dirty="0"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3077" dirty="0">
                <a:latin typeface="NikoshBAN" pitchFamily="2" charset="0"/>
                <a:cs typeface="NikoshBAN" pitchFamily="2" charset="0"/>
              </a:rPr>
              <a:t>রী</a:t>
            </a:r>
            <a:r>
              <a:rPr lang="bn-IN" sz="3077" dirty="0">
                <a:latin typeface="NikoshBAN" pitchFamily="2" charset="0"/>
                <a:cs typeface="NikoshBAN" pitchFamily="2" charset="0"/>
              </a:rPr>
              <a:t> অধ্যাপক, </a:t>
            </a:r>
            <a:r>
              <a:rPr lang="bn-BD" sz="3077" dirty="0">
                <a:latin typeface="NikoshBAN" pitchFamily="2" charset="0"/>
                <a:cs typeface="NikoshBAN" pitchFamily="2" charset="0"/>
              </a:rPr>
              <a:t>ইসলামি আদর্শ, সরকারি </a:t>
            </a:r>
            <a:r>
              <a:rPr lang="bn-IN" sz="3077" dirty="0">
                <a:latin typeface="NikoshBAN" pitchFamily="2" charset="0"/>
                <a:cs typeface="NikoshBAN" pitchFamily="2" charset="0"/>
              </a:rPr>
              <a:t>টিটি</a:t>
            </a:r>
            <a:r>
              <a:rPr lang="bn-BD" sz="3077" dirty="0">
                <a:latin typeface="NikoshBAN" pitchFamily="2" charset="0"/>
                <a:cs typeface="NikoshBAN" pitchFamily="2" charset="0"/>
              </a:rPr>
              <a:t> কলেজ</a:t>
            </a:r>
            <a:r>
              <a:rPr lang="bn-IN" sz="3077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077" dirty="0">
                <a:latin typeface="NikoshBAN" pitchFamily="2" charset="0"/>
                <a:cs typeface="NikoshBAN" pitchFamily="2" charset="0"/>
              </a:rPr>
              <a:t>সিলেট।</a:t>
            </a:r>
            <a:endParaRPr lang="bn-IN" sz="307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1" y="1888489"/>
            <a:ext cx="8840200" cy="1171944"/>
          </a:xfrm>
          <a:prstGeom prst="rect">
            <a:avLst/>
          </a:prstGeom>
          <a:solidFill>
            <a:srgbClr val="CCFF99"/>
          </a:solidFill>
        </p:spPr>
        <p:txBody>
          <a:bodyPr wrap="square" lIns="88983" tIns="44492" rIns="88983" bIns="44492" rtlCol="0">
            <a:spAutoFit/>
          </a:bodyPr>
          <a:lstStyle/>
          <a:p>
            <a:pPr algn="ctr"/>
            <a:r>
              <a:rPr lang="bn-IN" sz="3516" dirty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516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98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838200"/>
            <a:ext cx="4191339" cy="5262979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ইউনুছ আজাদ</a:t>
            </a:r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শিক্ষক,</a:t>
            </a:r>
          </a:p>
          <a:p>
            <a:pPr algn="ctr"/>
            <a:r>
              <a:rPr lang="bn-BD" sz="2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নোয়াপাড়া মুসলিম উচ্চ বিদ্যালয়,</a:t>
            </a:r>
          </a:p>
          <a:p>
            <a:pPr algn="ctr"/>
            <a:r>
              <a:rPr lang="bn-BD" sz="2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রাউজান, চট্টগ্রাম।</a:t>
            </a:r>
          </a:p>
          <a:p>
            <a:pPr algn="ctr"/>
            <a:r>
              <a:rPr lang="bn-BD" sz="2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 নম্বর – </a:t>
            </a:r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০১৮১৬-৮৭০৬৬৬</a:t>
            </a:r>
            <a:endParaRPr lang="bn-BD" sz="2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yunusazad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86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bn-BD" sz="2000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52400" y="152400"/>
            <a:ext cx="9372599" cy="6705600"/>
            <a:chOff x="2114634" y="787649"/>
            <a:chExt cx="8084033" cy="5145963"/>
          </a:xfrm>
        </p:grpSpPr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2" name="Picture 11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3" name="Picture 12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22" y="1543050"/>
            <a:ext cx="1905678" cy="2114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38200"/>
            <a:ext cx="4020190" cy="5204711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2" name="Rectangle 1"/>
          <p:cNvSpPr/>
          <p:nvPr/>
        </p:nvSpPr>
        <p:spPr>
          <a:xfrm>
            <a:off x="4289817" y="2210455"/>
            <a:ext cx="4572000" cy="104644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endParaRPr lang="bn-BD" sz="240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 অধ্যায় (ইবাদত)</a:t>
            </a:r>
          </a:p>
          <a:p>
            <a:pPr algn="ctr"/>
            <a:endParaRPr lang="en-US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39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Grp="1"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0"/>
          <a:stretch/>
        </p:blipFill>
        <p:spPr>
          <a:xfrm>
            <a:off x="159667" y="914399"/>
            <a:ext cx="8831933" cy="56627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709472" y="116991"/>
            <a:ext cx="5638800" cy="645009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4000" b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 ভালোভাবে লক্ষ </a:t>
            </a:r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 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77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/>
          <a:stretch/>
        </p:blipFill>
        <p:spPr>
          <a:xfrm>
            <a:off x="3810000" y="762000"/>
            <a:ext cx="4834639" cy="1371600"/>
          </a:xfrm>
          <a:prstGeom prst="rect">
            <a:avLst/>
          </a:prstGeom>
          <a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227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743488"/>
            <a:ext cx="22098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057400"/>
            <a:ext cx="7772400" cy="298543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u="sng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600" b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ওযুর সংজ্ঞা 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ওযুর নিয়ম বর্ণনা করতে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ওযুর ফরযগুলো চিহ্নিত করতে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ওযু ভঙ্গের কারণ ব্যাখ্যা করতে পারবে।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152400" y="0"/>
            <a:ext cx="9372599" cy="6705600"/>
            <a:chOff x="2114634" y="787649"/>
            <a:chExt cx="8084033" cy="5145963"/>
          </a:xfrm>
        </p:grpSpPr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331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>
          <a:xfrm flipH="1" flipV="1">
            <a:off x="2743200" y="4779399"/>
            <a:ext cx="1295400" cy="218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ound Same Side Corner Rectangle 11"/>
          <p:cNvSpPr/>
          <p:nvPr/>
        </p:nvSpPr>
        <p:spPr>
          <a:xfrm>
            <a:off x="6629400" y="4481052"/>
            <a:ext cx="2057400" cy="685800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690716" y="4481052"/>
            <a:ext cx="2057400" cy="685800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পরিষ্কার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219700" y="4800600"/>
            <a:ext cx="1409700" cy="218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ound Same Side Corner Rectangle 19"/>
          <p:cNvSpPr/>
          <p:nvPr/>
        </p:nvSpPr>
        <p:spPr>
          <a:xfrm>
            <a:off x="3562350" y="5867400"/>
            <a:ext cx="2057400" cy="685800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স্বচ্ছ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632960" y="53340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7"/>
          <a:stretch/>
        </p:blipFill>
        <p:spPr>
          <a:xfrm>
            <a:off x="1530350" y="228599"/>
            <a:ext cx="6127750" cy="4093815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/>
          <a:stretch/>
        </p:blipFill>
        <p:spPr>
          <a:xfrm>
            <a:off x="3068914" y="4536471"/>
            <a:ext cx="3013232" cy="85486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5103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/>
          </p:cNvSpPr>
          <p:nvPr/>
        </p:nvSpPr>
        <p:spPr>
          <a:xfrm>
            <a:off x="152400" y="139658"/>
            <a:ext cx="8763000" cy="4965742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 b="-789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ounded Rectangle 12"/>
          <p:cNvSpPr/>
          <p:nvPr/>
        </p:nvSpPr>
        <p:spPr>
          <a:xfrm>
            <a:off x="152400" y="5194342"/>
            <a:ext cx="8762999" cy="6730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শরীর পবিত্র করার নিয়তে</a:t>
            </a:r>
            <a:endParaRPr lang="bn-BD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2400" y="6002662"/>
            <a:ext cx="4362430" cy="6267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পবিত্র পানি দ্বারা </a:t>
            </a:r>
            <a:endParaRPr lang="bn-BD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648200" y="5956342"/>
            <a:ext cx="4267199" cy="6730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নির্দিষ্ট অঙ্গপ্রত্যঙ্গ ধোয়া</a:t>
            </a:r>
          </a:p>
        </p:txBody>
      </p:sp>
    </p:spTree>
    <p:extLst>
      <p:ext uri="{BB962C8B-B14F-4D97-AF65-F5344CB8AC3E}">
        <p14:creationId xmlns:p14="http://schemas.microsoft.com/office/powerpoint/2010/main" val="283070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3058279" y="1295400"/>
            <a:ext cx="3054927" cy="685800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3429000"/>
            <a:ext cx="5839627" cy="1066800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38100" cap="flat" cmpd="tri">
            <a:solidFill>
              <a:srgbClr val="002060"/>
            </a:solidFill>
            <a:prstDash val="solid"/>
            <a:beve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ওযু কাকে বলে?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52400" y="152400"/>
            <a:ext cx="9372599" cy="6705600"/>
            <a:chOff x="2114634" y="787649"/>
            <a:chExt cx="8084033" cy="5145963"/>
          </a:xfrm>
        </p:grpSpPr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5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 rotWithShape="1">
            <a:blip r:embed="rId5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721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1715</TotalTime>
  <Words>678</Words>
  <Application>Microsoft Office PowerPoint</Application>
  <PresentationFormat>On-screen Show (4:3)</PresentationFormat>
  <Paragraphs>160</Paragraphs>
  <Slides>29</Slides>
  <Notes>28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Yunus</cp:lastModifiedBy>
  <cp:revision>918</cp:revision>
  <dcterms:created xsi:type="dcterms:W3CDTF">2006-08-16T00:00:00Z</dcterms:created>
  <dcterms:modified xsi:type="dcterms:W3CDTF">2016-08-07T10:08:33Z</dcterms:modified>
</cp:coreProperties>
</file>